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68" r:id="rId12"/>
    <p:sldId id="271" r:id="rId13"/>
    <p:sldId id="274" r:id="rId14"/>
    <p:sldId id="270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228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543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02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03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34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99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8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35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3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772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46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58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nl/zingen-kinderen-kind-groep-meisjes-304617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644283-EC3C-4F74-B78A-787C44F438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Beperkingen en stoornissen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715D4D8-40B7-4385-B843-CA04D8CD33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3</a:t>
            </a:r>
          </a:p>
          <a:p>
            <a:r>
              <a:rPr lang="nl-NL" dirty="0"/>
              <a:t>Thema 10 Achterstanden en stoornissen</a:t>
            </a:r>
          </a:p>
        </p:txBody>
      </p:sp>
    </p:spTree>
    <p:extLst>
      <p:ext uri="{BB962C8B-B14F-4D97-AF65-F5344CB8AC3E}">
        <p14:creationId xmlns:p14="http://schemas.microsoft.com/office/powerpoint/2010/main" val="757978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983B98-F7D2-4F3F-829C-D572305E5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575" y="964692"/>
            <a:ext cx="9829800" cy="1188720"/>
          </a:xfrm>
        </p:spPr>
        <p:txBody>
          <a:bodyPr/>
          <a:lstStyle/>
          <a:p>
            <a:r>
              <a:rPr lang="nl-NL"/>
              <a:t>10.3 oorzaak en gevolg</a:t>
            </a:r>
            <a:endParaRPr lang="nl-NL" dirty="0"/>
          </a:p>
        </p:txBody>
      </p:sp>
      <p:sp>
        <p:nvSpPr>
          <p:cNvPr id="16" name="Tijdelijke aanduiding voor inhoud 15">
            <a:extLst>
              <a:ext uri="{FF2B5EF4-FFF2-40B4-BE49-F238E27FC236}">
                <a16:creationId xmlns:a16="http://schemas.microsoft.com/office/drawing/2014/main" id="{DF724EE7-2C78-489F-9EEF-95B867ABD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>
            <a:normAutofit fontScale="92500" lnSpcReduction="10000"/>
          </a:bodyPr>
          <a:lstStyle/>
          <a:p>
            <a:endParaRPr lang="nl-NL" sz="2400" dirty="0"/>
          </a:p>
          <a:p>
            <a:endParaRPr lang="nl-NL" sz="2400" dirty="0"/>
          </a:p>
          <a:p>
            <a:r>
              <a:rPr lang="nl-NL" sz="2400" dirty="0"/>
              <a:t>Chromosoomafwijkingen</a:t>
            </a:r>
          </a:p>
          <a:p>
            <a:pPr lvl="1"/>
            <a:r>
              <a:rPr lang="nl-NL" sz="2400" dirty="0"/>
              <a:t>Te veel chromosomen = Downsyndroom</a:t>
            </a:r>
          </a:p>
          <a:p>
            <a:pPr lvl="1"/>
            <a:r>
              <a:rPr lang="nl-NL" sz="2400" dirty="0"/>
              <a:t>Te weinig chromosomen = Turner syndroom</a:t>
            </a:r>
          </a:p>
          <a:p>
            <a:r>
              <a:rPr lang="nl-NL" sz="2400" dirty="0"/>
              <a:t>Stofwisselingsziekten</a:t>
            </a:r>
          </a:p>
          <a:p>
            <a:r>
              <a:rPr lang="nl-NL" sz="2400" dirty="0"/>
              <a:t>Neurologische ziekten</a:t>
            </a:r>
          </a:p>
        </p:txBody>
      </p:sp>
      <p:sp>
        <p:nvSpPr>
          <p:cNvPr id="17" name="Tijdelijke aanduiding voor inhoud 15">
            <a:extLst>
              <a:ext uri="{FF2B5EF4-FFF2-40B4-BE49-F238E27FC236}">
                <a16:creationId xmlns:a16="http://schemas.microsoft.com/office/drawing/2014/main" id="{7D58BB96-8750-4BB1-B84B-185C4AF4961A}"/>
              </a:ext>
            </a:extLst>
          </p:cNvPr>
          <p:cNvSpPr txBox="1">
            <a:spLocks/>
          </p:cNvSpPr>
          <p:nvPr/>
        </p:nvSpPr>
        <p:spPr>
          <a:xfrm>
            <a:off x="2231136" y="2317897"/>
            <a:ext cx="7731125" cy="940981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nl-NL" sz="24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2400" dirty="0"/>
              <a:t>Erfelijke factoren (van invloed op gezondheid)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4418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8535DB-C795-4DDC-8F44-CB25B5AD4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623" y="964692"/>
            <a:ext cx="10175358" cy="1188720"/>
          </a:xfrm>
        </p:spPr>
        <p:txBody>
          <a:bodyPr/>
          <a:lstStyle/>
          <a:p>
            <a:r>
              <a:rPr lang="en-US"/>
              <a:t>10.3 Oorzaak en gevolg</a:t>
            </a:r>
          </a:p>
        </p:txBody>
      </p:sp>
      <p:sp>
        <p:nvSpPr>
          <p:cNvPr id="23" name="Tijdelijke aanduiding voor inhoud 22">
            <a:extLst>
              <a:ext uri="{FF2B5EF4-FFF2-40B4-BE49-F238E27FC236}">
                <a16:creationId xmlns:a16="http://schemas.microsoft.com/office/drawing/2014/main" id="{1C577A86-D2DF-4D66-B1D2-299D23DA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1161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endParaRPr lang="nl-NL" dirty="0"/>
          </a:p>
          <a:p>
            <a:pPr lvl="0"/>
            <a:r>
              <a:rPr lang="nl-NL" sz="2200" dirty="0"/>
              <a:t>Onvoldoende stimuleren van de ontwikkeling</a:t>
            </a:r>
            <a:endParaRPr lang="en-US" sz="2200" dirty="0"/>
          </a:p>
          <a:p>
            <a:pPr lvl="0"/>
            <a:r>
              <a:rPr lang="nl-NL" sz="2200" dirty="0"/>
              <a:t>Onopgemerkte problemen met horen en zien</a:t>
            </a:r>
            <a:endParaRPr lang="en-US" sz="2200" dirty="0"/>
          </a:p>
          <a:p>
            <a:pPr lvl="0"/>
            <a:r>
              <a:rPr lang="nl-NL" sz="2200" dirty="0"/>
              <a:t>Gezins- en familieproblemen</a:t>
            </a:r>
            <a:endParaRPr lang="en-US" sz="2200" dirty="0"/>
          </a:p>
          <a:p>
            <a:pPr lvl="0"/>
            <a:r>
              <a:rPr lang="nl-NL" sz="2200" dirty="0"/>
              <a:t>Hechting</a:t>
            </a:r>
            <a:endParaRPr lang="en-US" sz="2200" dirty="0"/>
          </a:p>
          <a:p>
            <a:pPr lvl="0"/>
            <a:r>
              <a:rPr lang="nl-NL" sz="2200" dirty="0"/>
              <a:t>Mishandeling</a:t>
            </a:r>
            <a:endParaRPr lang="en-US" sz="2200" dirty="0"/>
          </a:p>
          <a:p>
            <a:endParaRPr lang="nl-NL" dirty="0"/>
          </a:p>
        </p:txBody>
      </p:sp>
      <p:sp>
        <p:nvSpPr>
          <p:cNvPr id="24" name="Stroomdiagram: Alternatief proces 23">
            <a:extLst>
              <a:ext uri="{FF2B5EF4-FFF2-40B4-BE49-F238E27FC236}">
                <a16:creationId xmlns:a16="http://schemas.microsoft.com/office/drawing/2014/main" id="{3F3624F3-4A6B-49C3-AD21-4A30ACC9465B}"/>
              </a:ext>
            </a:extLst>
          </p:cNvPr>
          <p:cNvSpPr/>
          <p:nvPr/>
        </p:nvSpPr>
        <p:spPr>
          <a:xfrm>
            <a:off x="2231135" y="2360428"/>
            <a:ext cx="7729727" cy="935666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 dirty="0"/>
          </a:p>
          <a:p>
            <a:pPr algn="ctr"/>
            <a:r>
              <a:rPr lang="nl-NL" sz="2400" dirty="0"/>
              <a:t>Omgevingsfactoren (factoren bepaald door de directe omgeving)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5796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0D3F22-20AD-40EE-9B02-00E791482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521" y="964692"/>
            <a:ext cx="10069032" cy="1188720"/>
          </a:xfrm>
        </p:spPr>
        <p:txBody>
          <a:bodyPr/>
          <a:lstStyle/>
          <a:p>
            <a:r>
              <a:rPr lang="nl-NL" dirty="0"/>
              <a:t>10.3 oorzaak en gevolg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2338D3-FDC2-496F-80B9-ABC1248B6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3476527"/>
            <a:ext cx="7731126" cy="3168821"/>
          </a:xfrm>
        </p:spPr>
        <p:txBody>
          <a:bodyPr>
            <a:normAutofit fontScale="92500" lnSpcReduction="10000"/>
          </a:bodyPr>
          <a:lstStyle/>
          <a:p>
            <a:r>
              <a:rPr lang="nl-NL" sz="2400" dirty="0"/>
              <a:t>Hersenbeschadiging als gevolg van zuurstoftekort rondom de bevalling</a:t>
            </a:r>
          </a:p>
          <a:p>
            <a:r>
              <a:rPr lang="nl-NL" sz="2400" dirty="0"/>
              <a:t>Hersenbeschadiging als gevolg van een infectie in de hersenen in de baarmoeder</a:t>
            </a:r>
          </a:p>
          <a:p>
            <a:r>
              <a:rPr lang="nl-NL" sz="2400" dirty="0"/>
              <a:t>Hersenbeschadiging als gevolg van gebruik van alcohol, drug en medicijnen tijdens de zwangerschap</a:t>
            </a:r>
          </a:p>
          <a:p>
            <a:r>
              <a:rPr lang="nl-NL" sz="2400" dirty="0"/>
              <a:t>Vroeggeboorte</a:t>
            </a:r>
          </a:p>
          <a:p>
            <a:r>
              <a:rPr lang="nl-NL" sz="2400" dirty="0"/>
              <a:t>Laag geboortegewicht</a:t>
            </a:r>
          </a:p>
          <a:p>
            <a:endParaRPr lang="nl-NL" dirty="0"/>
          </a:p>
        </p:txBody>
      </p:sp>
      <p:sp>
        <p:nvSpPr>
          <p:cNvPr id="4" name="Tijdelijke aanduiding voor inhoud 15">
            <a:extLst>
              <a:ext uri="{FF2B5EF4-FFF2-40B4-BE49-F238E27FC236}">
                <a16:creationId xmlns:a16="http://schemas.microsoft.com/office/drawing/2014/main" id="{3395E059-9506-4AE3-9E8C-927D0C3326B5}"/>
              </a:ext>
            </a:extLst>
          </p:cNvPr>
          <p:cNvSpPr txBox="1">
            <a:spLocks/>
          </p:cNvSpPr>
          <p:nvPr/>
        </p:nvSpPr>
        <p:spPr>
          <a:xfrm>
            <a:off x="2231136" y="2371060"/>
            <a:ext cx="7731125" cy="887819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nl-NL" sz="24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nl-NL" sz="2400" dirty="0"/>
              <a:t>Problemen rondom de geboorte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7358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3FF2A9-E5E3-48CF-BA8D-4221BB7B0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195" y="964692"/>
            <a:ext cx="10143461" cy="1188720"/>
          </a:xfrm>
        </p:spPr>
        <p:txBody>
          <a:bodyPr/>
          <a:lstStyle/>
          <a:p>
            <a:r>
              <a:rPr lang="nl-NL" dirty="0"/>
              <a:t>Aan de slag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5AB6A6-F9FA-4D4A-8BA5-74EEE8A97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101983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400" dirty="0"/>
              <a:t>   Opdracht 8 maken 			      Nabespreken</a:t>
            </a:r>
          </a:p>
        </p:txBody>
      </p:sp>
      <p:sp>
        <p:nvSpPr>
          <p:cNvPr id="6" name="Rechthoek 5" descr="Presentation with Checklist">
            <a:extLst>
              <a:ext uri="{FF2B5EF4-FFF2-40B4-BE49-F238E27FC236}">
                <a16:creationId xmlns:a16="http://schemas.microsoft.com/office/drawing/2014/main" id="{76163659-3E6B-4441-9EDC-D792F5CE9AE0}"/>
              </a:ext>
            </a:extLst>
          </p:cNvPr>
          <p:cNvSpPr/>
          <p:nvPr/>
        </p:nvSpPr>
        <p:spPr>
          <a:xfrm>
            <a:off x="2785128" y="2638044"/>
            <a:ext cx="1944000" cy="1944000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Rechthoek 6" descr="Klantbeoordeling">
            <a:extLst>
              <a:ext uri="{FF2B5EF4-FFF2-40B4-BE49-F238E27FC236}">
                <a16:creationId xmlns:a16="http://schemas.microsoft.com/office/drawing/2014/main" id="{011F5DFD-08E7-4C09-9EF3-78AD6BFCDC53}"/>
              </a:ext>
            </a:extLst>
          </p:cNvPr>
          <p:cNvSpPr/>
          <p:nvPr/>
        </p:nvSpPr>
        <p:spPr>
          <a:xfrm>
            <a:off x="7205856" y="2638044"/>
            <a:ext cx="1944000" cy="1944000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74206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FF9513-F944-4E4F-9696-0E18496AC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5" y="964692"/>
            <a:ext cx="10122195" cy="1188720"/>
          </a:xfrm>
        </p:spPr>
        <p:txBody>
          <a:bodyPr/>
          <a:lstStyle/>
          <a:p>
            <a:r>
              <a:rPr lang="nl-NL" dirty="0"/>
              <a:t>10.7 diagnosticeren met </a:t>
            </a:r>
            <a:r>
              <a:rPr lang="nl-NL" dirty="0" err="1"/>
              <a:t>dsm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A7E214-A947-402E-833E-2A7B54AA4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725" y="2381694"/>
            <a:ext cx="10122195" cy="33583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Wat houdt diagnosticeren in?</a:t>
            </a:r>
          </a:p>
          <a:p>
            <a:pPr marL="0" indent="0">
              <a:buNone/>
            </a:pPr>
            <a:r>
              <a:rPr lang="nl-NL" sz="2400" dirty="0"/>
              <a:t>3 typen diagnosen:</a:t>
            </a:r>
          </a:p>
          <a:p>
            <a:r>
              <a:rPr lang="nl-NL" sz="2400" dirty="0"/>
              <a:t>Verklarende diagnose = oorzaken ondervonden door het kind of de omgeving</a:t>
            </a:r>
          </a:p>
          <a:p>
            <a:r>
              <a:rPr lang="nl-NL" sz="2400" dirty="0"/>
              <a:t>Handelingsgerichte diagnose = hoe op een effectieve manier problemen oplossen, welke vorm van hulpverlening/onderwijs</a:t>
            </a:r>
          </a:p>
          <a:p>
            <a:r>
              <a:rPr lang="nl-NL" sz="2400" dirty="0"/>
              <a:t>Classificerende diagnose = vaststellen van stoornis</a:t>
            </a:r>
          </a:p>
        </p:txBody>
      </p:sp>
    </p:spTree>
    <p:extLst>
      <p:ext uri="{BB962C8B-B14F-4D97-AF65-F5344CB8AC3E}">
        <p14:creationId xmlns:p14="http://schemas.microsoft.com/office/powerpoint/2010/main" val="191457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5394AE-B890-47FC-A88D-DB5209D7A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0213" y="964692"/>
            <a:ext cx="9845749" cy="1188720"/>
          </a:xfrm>
        </p:spPr>
        <p:txBody>
          <a:bodyPr/>
          <a:lstStyle/>
          <a:p>
            <a:r>
              <a:rPr lang="nl-NL" dirty="0"/>
              <a:t>Wat is de </a:t>
            </a:r>
            <a:r>
              <a:rPr lang="nl-NL" dirty="0" err="1"/>
              <a:t>dsm</a:t>
            </a:r>
            <a:r>
              <a:rPr lang="nl-NL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AFA211-FB09-4B4F-A285-FBF6F4EEA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0213" y="2638044"/>
            <a:ext cx="9845749" cy="3101983"/>
          </a:xfrm>
        </p:spPr>
        <p:txBody>
          <a:bodyPr/>
          <a:lstStyle/>
          <a:p>
            <a:pPr marL="0" indent="0">
              <a:buNone/>
            </a:pPr>
            <a:r>
              <a:rPr lang="nl-NL" sz="2200" b="1" dirty="0" err="1"/>
              <a:t>Diagnostic</a:t>
            </a:r>
            <a:r>
              <a:rPr lang="nl-NL" sz="2200" b="1" dirty="0"/>
              <a:t> </a:t>
            </a:r>
            <a:r>
              <a:rPr lang="nl-NL" sz="2200" b="1" dirty="0" err="1"/>
              <a:t>and</a:t>
            </a:r>
            <a:r>
              <a:rPr lang="nl-NL" sz="2200" b="1" dirty="0"/>
              <a:t> Statistical Manual of </a:t>
            </a:r>
            <a:r>
              <a:rPr lang="nl-NL" sz="2200" b="1" dirty="0" err="1"/>
              <a:t>Mental</a:t>
            </a:r>
            <a:r>
              <a:rPr lang="nl-NL" sz="2200" b="1" dirty="0"/>
              <a:t> Disorder (DSM):</a:t>
            </a:r>
          </a:p>
          <a:p>
            <a:r>
              <a:rPr lang="nl-NL" sz="2200" dirty="0"/>
              <a:t>Internationaal classificatiesysteem voor psychische stoornissen</a:t>
            </a:r>
          </a:p>
          <a:p>
            <a:r>
              <a:rPr lang="nl-NL" sz="2200" dirty="0"/>
              <a:t>Symptomen van stoornissen en aandoeningen staan beschreven</a:t>
            </a:r>
          </a:p>
          <a:p>
            <a:r>
              <a:rPr lang="nl-NL" sz="2200" dirty="0"/>
              <a:t>Uitslagen onderzoek ernaast leggen om tot diagnose te komen</a:t>
            </a:r>
          </a:p>
          <a:p>
            <a:endParaRPr lang="nl-NL" sz="2200" dirty="0"/>
          </a:p>
          <a:p>
            <a:pPr marL="0" indent="0">
              <a:buNone/>
            </a:pPr>
            <a:r>
              <a:rPr lang="nl-NL" sz="2200" b="1" dirty="0"/>
              <a:t>De DSM-5 is de nieuwste ‘versie’ en wordt momenteel gehanteerd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9717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8F5EF2-9931-4D8B-9A2E-D234DE28F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419" y="964692"/>
            <a:ext cx="10026502" cy="1188720"/>
          </a:xfrm>
        </p:spPr>
        <p:txBody>
          <a:bodyPr/>
          <a:lstStyle/>
          <a:p>
            <a:r>
              <a:rPr lang="nl-NL" dirty="0"/>
              <a:t>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6679A4-2933-4D1F-A2C7-A9A364A2E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419" y="2638044"/>
            <a:ext cx="10026502" cy="31019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200" b="1" dirty="0"/>
              <a:t>Lezen boek Pedagogisch Werk 1 Thema 11.1 en 11.2</a:t>
            </a:r>
          </a:p>
        </p:txBody>
      </p:sp>
    </p:spTree>
    <p:extLst>
      <p:ext uri="{BB962C8B-B14F-4D97-AF65-F5344CB8AC3E}">
        <p14:creationId xmlns:p14="http://schemas.microsoft.com/office/powerpoint/2010/main" val="3519711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B6F816-EE62-453C-9E93-0B514035B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964692"/>
            <a:ext cx="10353675" cy="1188720"/>
          </a:xfrm>
        </p:spPr>
        <p:txBody>
          <a:bodyPr/>
          <a:lstStyle/>
          <a:p>
            <a:r>
              <a:rPr lang="nl-NL" dirty="0"/>
              <a:t>Terugblik vorige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A60E98-5F61-45A0-B606-EC270A30F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317898"/>
            <a:ext cx="10353675" cy="447342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nl-NL" sz="2000" b="1" dirty="0"/>
              <a:t>Verschil ontwikkelingsachterstand en ontwikkelingsstoornis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l-NL" sz="2000" dirty="0"/>
              <a:t>Ontwikkelingsachterstand </a:t>
            </a:r>
            <a:r>
              <a:rPr lang="nl-NL" sz="2000" dirty="0">
                <a:sym typeface="Wingdings" panose="05000000000000000000" pitchFamily="2" charset="2"/>
              </a:rPr>
              <a:t>= On</a:t>
            </a:r>
            <a:r>
              <a:rPr lang="nl-NL" sz="2000" dirty="0"/>
              <a:t>twikkeling verloopt trager op een of meerdere gebieden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l-NL" sz="2000" dirty="0"/>
              <a:t>Ontwikkelingsstoornis </a:t>
            </a:r>
            <a:r>
              <a:rPr lang="nl-NL" sz="2000" dirty="0">
                <a:sym typeface="Wingdings" panose="05000000000000000000" pitchFamily="2" charset="2"/>
              </a:rPr>
              <a:t>= Li</a:t>
            </a:r>
            <a:r>
              <a:rPr lang="nl-NL" sz="2000" dirty="0"/>
              <a:t>chamelijk of psychische aandoening waardoor ontwikkeling anders verloopt</a:t>
            </a:r>
          </a:p>
          <a:p>
            <a:pPr marL="0" indent="0">
              <a:lnSpc>
                <a:spcPct val="110000"/>
              </a:lnSpc>
              <a:buNone/>
            </a:pPr>
            <a:endParaRPr lang="nl-NL" sz="2000" dirty="0"/>
          </a:p>
          <a:p>
            <a:pPr marL="0" indent="0">
              <a:lnSpc>
                <a:spcPct val="110000"/>
              </a:lnSpc>
              <a:buNone/>
            </a:pPr>
            <a:r>
              <a:rPr lang="nl-NL" sz="2000" dirty="0" err="1"/>
              <a:t>Pervasieve</a:t>
            </a:r>
            <a:r>
              <a:rPr lang="nl-NL" sz="2000" dirty="0"/>
              <a:t> stoornissen = Stoornissen waarbij de ontwikkeling van het kind op meerdere ontwikkelingsgebieden wordt verstoord.</a:t>
            </a:r>
          </a:p>
          <a:p>
            <a:pPr marL="0" indent="0">
              <a:lnSpc>
                <a:spcPct val="110000"/>
              </a:lnSpc>
              <a:buNone/>
            </a:pPr>
            <a:endParaRPr lang="nl-NL" sz="2000" dirty="0"/>
          </a:p>
          <a:p>
            <a:r>
              <a:rPr lang="nl-NL" sz="2000" b="1" dirty="0"/>
              <a:t>Drie verschillende soorten stoornissen</a:t>
            </a:r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nl-NL" sz="2000" dirty="0"/>
              <a:t>Ontwikkelingsstoornissen (ASS, PDD-NOS,  Asperger)</a:t>
            </a:r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nl-NL" sz="2000" dirty="0"/>
              <a:t>Motorische en leerstoornissen (NLD en DCD)</a:t>
            </a:r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nl-NL" sz="2000" dirty="0" err="1"/>
              <a:t>Aandachtsstoornissen</a:t>
            </a:r>
            <a:r>
              <a:rPr lang="nl-NL" sz="2000" dirty="0"/>
              <a:t> (ADHD,  ADD en HD)</a:t>
            </a:r>
          </a:p>
        </p:txBody>
      </p:sp>
    </p:spTree>
    <p:extLst>
      <p:ext uri="{BB962C8B-B14F-4D97-AF65-F5344CB8AC3E}">
        <p14:creationId xmlns:p14="http://schemas.microsoft.com/office/powerpoint/2010/main" val="2411438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15AAD9-08B1-4FDC-9025-DCBDA48AD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153" y="964692"/>
            <a:ext cx="10005238" cy="1188720"/>
          </a:xfrm>
        </p:spPr>
        <p:txBody>
          <a:bodyPr/>
          <a:lstStyle/>
          <a:p>
            <a:r>
              <a:rPr lang="nl-NL" dirty="0"/>
              <a:t>Doelen van 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6CBB72-AD5A-444F-82B8-EA94695C0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5153" y="2600830"/>
            <a:ext cx="10005238" cy="40657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    Ik kan aan het eind van deze les                                              Ik kan aan het eind van deze les               </a:t>
            </a:r>
          </a:p>
          <a:p>
            <a:pPr marL="0" indent="0">
              <a:buNone/>
            </a:pPr>
            <a:r>
              <a:rPr lang="nl-NL" dirty="0"/>
              <a:t>            de twee soorten motoriek                                                          de drie oorzaken van</a:t>
            </a:r>
          </a:p>
          <a:p>
            <a:pPr marL="0" indent="0">
              <a:buNone/>
            </a:pPr>
            <a:r>
              <a:rPr lang="nl-NL" dirty="0"/>
              <a:t>	benoemen en uitleggen 		                       achterstanden en stoornissen benoemen			</a:t>
            </a:r>
          </a:p>
          <a:p>
            <a:pPr marL="0" indent="0">
              <a:buNone/>
            </a:pPr>
            <a:r>
              <a:rPr lang="nl-NL" dirty="0"/>
              <a:t>                                                                                              </a:t>
            </a:r>
          </a:p>
        </p:txBody>
      </p:sp>
      <p:sp>
        <p:nvSpPr>
          <p:cNvPr id="4" name="Rechthoek 3" descr="Roos">
            <a:extLst>
              <a:ext uri="{FF2B5EF4-FFF2-40B4-BE49-F238E27FC236}">
                <a16:creationId xmlns:a16="http://schemas.microsoft.com/office/drawing/2014/main" id="{1A9E8146-4C23-4DE6-890F-3ECE47D15414}"/>
              </a:ext>
            </a:extLst>
          </p:cNvPr>
          <p:cNvSpPr/>
          <p:nvPr/>
        </p:nvSpPr>
        <p:spPr>
          <a:xfrm>
            <a:off x="2146884" y="2600830"/>
            <a:ext cx="1944000" cy="1944000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Rechthoek 4" descr="Venn-diagram">
            <a:extLst>
              <a:ext uri="{FF2B5EF4-FFF2-40B4-BE49-F238E27FC236}">
                <a16:creationId xmlns:a16="http://schemas.microsoft.com/office/drawing/2014/main" id="{9903BAA4-485D-48FC-89E8-32E63F7E2B6E}"/>
              </a:ext>
            </a:extLst>
          </p:cNvPr>
          <p:cNvSpPr/>
          <p:nvPr/>
        </p:nvSpPr>
        <p:spPr>
          <a:xfrm>
            <a:off x="8101118" y="2600830"/>
            <a:ext cx="1944000" cy="1944000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8970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8B2DF2-86C7-4867-A5FE-A63BBFF90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964692"/>
            <a:ext cx="9936480" cy="1188720"/>
          </a:xfrm>
        </p:spPr>
        <p:txBody>
          <a:bodyPr/>
          <a:lstStyle/>
          <a:p>
            <a:r>
              <a:rPr lang="nl-NL"/>
              <a:t>Aan de slag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014B32-0D03-4975-B4F0-CE44AB1B6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240" y="2638044"/>
            <a:ext cx="9936480" cy="3101983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endParaRPr lang="nl-NL" dirty="0"/>
          </a:p>
          <a:p>
            <a:pPr marL="0" indent="0">
              <a:buNone/>
            </a:pPr>
            <a:r>
              <a:rPr lang="nl-NL" sz="2400" dirty="0"/>
              <a:t>	     Opdracht 5 maken			        Nabespreken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7" name="Rechthoek 6" descr="Presentation with Checklist">
            <a:extLst>
              <a:ext uri="{FF2B5EF4-FFF2-40B4-BE49-F238E27FC236}">
                <a16:creationId xmlns:a16="http://schemas.microsoft.com/office/drawing/2014/main" id="{10A319ED-5DE2-4A8D-918A-11FD1AD97491}"/>
              </a:ext>
            </a:extLst>
          </p:cNvPr>
          <p:cNvSpPr/>
          <p:nvPr/>
        </p:nvSpPr>
        <p:spPr>
          <a:xfrm>
            <a:off x="2785128" y="2638044"/>
            <a:ext cx="1944000" cy="1944000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Rechthoek 7" descr="Klantbeoordeling">
            <a:extLst>
              <a:ext uri="{FF2B5EF4-FFF2-40B4-BE49-F238E27FC236}">
                <a16:creationId xmlns:a16="http://schemas.microsoft.com/office/drawing/2014/main" id="{75C62B32-7C97-47E9-A572-08047180A728}"/>
              </a:ext>
            </a:extLst>
          </p:cNvPr>
          <p:cNvSpPr/>
          <p:nvPr/>
        </p:nvSpPr>
        <p:spPr>
          <a:xfrm>
            <a:off x="7227120" y="2638044"/>
            <a:ext cx="1944000" cy="1944000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1918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54DE41-60AB-4D99-8067-0B4FFD76F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964692"/>
            <a:ext cx="10001249" cy="1188720"/>
          </a:xfrm>
        </p:spPr>
        <p:txBody>
          <a:bodyPr/>
          <a:lstStyle/>
          <a:p>
            <a:r>
              <a:rPr lang="nl-NL" dirty="0"/>
              <a:t>10.2 Signalen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CE6857-F8E0-4CCB-B6A7-F37AA6225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849" y="2638044"/>
            <a:ext cx="10001249" cy="4000881"/>
          </a:xfrm>
        </p:spPr>
        <p:txBody>
          <a:bodyPr/>
          <a:lstStyle/>
          <a:p>
            <a:pPr marL="0" indent="0" algn="ctr">
              <a:buNone/>
            </a:pPr>
            <a:r>
              <a:rPr lang="nl-NL" sz="2400" dirty="0"/>
              <a:t>“Niet elk signaal is een reden tot zorg”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Waarom niet?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endParaRPr lang="nl-NL" sz="2400" dirty="0"/>
          </a:p>
          <a:p>
            <a:endParaRPr lang="nl-NL" dirty="0"/>
          </a:p>
          <a:p>
            <a:pPr lvl="1"/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636521D-D4A5-49E9-BF56-768B4ED03E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657600" y="4754563"/>
            <a:ext cx="5171440" cy="258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279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F55650-C90A-4EE7-9A0F-9175BFF2E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64692"/>
            <a:ext cx="10001250" cy="1188720"/>
          </a:xfrm>
        </p:spPr>
        <p:txBody>
          <a:bodyPr/>
          <a:lstStyle/>
          <a:p>
            <a:r>
              <a:rPr lang="nl-NL" dirty="0"/>
              <a:t>Motoriek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E6836A4-15EC-474A-B13F-33EA881EC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9" y="2333625"/>
            <a:ext cx="10001249" cy="45243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400" dirty="0"/>
              <a:t>Wat wordt er bedoeld met motoriek?</a:t>
            </a:r>
          </a:p>
          <a:p>
            <a:pPr marL="0" indent="0">
              <a:buNone/>
            </a:pPr>
            <a:r>
              <a:rPr lang="nl-NL" sz="2400" b="1" dirty="0"/>
              <a:t>Grove motoriek: </a:t>
            </a:r>
            <a:r>
              <a:rPr lang="nl-NL" sz="2400" dirty="0"/>
              <a:t>Bewegingen met de grote delen van het lichaam</a:t>
            </a:r>
          </a:p>
          <a:p>
            <a:pPr marL="0" indent="0">
              <a:buNone/>
            </a:pPr>
            <a:r>
              <a:rPr lang="nl-NL" sz="2400" b="1" dirty="0"/>
              <a:t>Fijne motoriek: </a:t>
            </a:r>
            <a:r>
              <a:rPr lang="nl-NL" sz="2400" dirty="0"/>
              <a:t>Kleine bewegingen met handen en vingers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b="1" dirty="0"/>
              <a:t>Signalen </a:t>
            </a:r>
            <a:r>
              <a:rPr lang="nl-NL" sz="2400" dirty="0"/>
              <a:t>die kunnen duiden op een achterstand/stoornis op motorisch gebied:</a:t>
            </a:r>
          </a:p>
          <a:p>
            <a:r>
              <a:rPr lang="nl-NL" sz="2400" dirty="0"/>
              <a:t>Moeite hebben met knippen en plakken</a:t>
            </a:r>
          </a:p>
          <a:p>
            <a:r>
              <a:rPr lang="nl-NL" sz="2400" dirty="0"/>
              <a:t>Slordig of heel langzaam schrijven</a:t>
            </a:r>
          </a:p>
          <a:p>
            <a:r>
              <a:rPr lang="nl-NL" sz="2400" dirty="0"/>
              <a:t>Veel vallen, zichzelf stoten en dingen per ongeluk omgooien</a:t>
            </a:r>
          </a:p>
          <a:p>
            <a:r>
              <a:rPr lang="nl-NL" sz="2400" dirty="0"/>
              <a:t>Houterig bewegen</a:t>
            </a:r>
          </a:p>
          <a:p>
            <a:r>
              <a:rPr lang="nl-NL" sz="2400" dirty="0"/>
              <a:t>Heel veel of juist heel weinig kracht in de spieren hebben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821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FCC8AA-B101-43F6-8D56-B1BB804A3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075" y="964692"/>
            <a:ext cx="10239375" cy="1188720"/>
          </a:xfrm>
        </p:spPr>
        <p:txBody>
          <a:bodyPr/>
          <a:lstStyle/>
          <a:p>
            <a:r>
              <a:rPr lang="nl-NL" dirty="0"/>
              <a:t>Spraak en taal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CA1444-1D8B-4A63-8350-A867483D4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075" y="2495550"/>
            <a:ext cx="10239375" cy="3981450"/>
          </a:xfrm>
        </p:spPr>
        <p:txBody>
          <a:bodyPr/>
          <a:lstStyle/>
          <a:p>
            <a:pPr marL="0" indent="0">
              <a:buNone/>
            </a:pPr>
            <a:r>
              <a:rPr lang="nl-NL" sz="2000" b="1" dirty="0"/>
              <a:t>Signalen</a:t>
            </a:r>
            <a:r>
              <a:rPr lang="nl-NL" sz="2000" dirty="0"/>
              <a:t> die kunnen wijzen op een achterstand/stoornis in de spraak- en taalontwikkeling:</a:t>
            </a:r>
          </a:p>
          <a:p>
            <a:r>
              <a:rPr lang="nl-NL" sz="2000" dirty="0"/>
              <a:t>Niet brabbelen of laten verdwijnen van brabbelen</a:t>
            </a:r>
          </a:p>
          <a:p>
            <a:r>
              <a:rPr lang="nl-NL" sz="2000" dirty="0"/>
              <a:t>Geen imitatie of nadoen van spraak</a:t>
            </a:r>
          </a:p>
          <a:p>
            <a:r>
              <a:rPr lang="nl-NL" sz="2000" dirty="0"/>
              <a:t>Gebaren gebruiken in plaats van woorden</a:t>
            </a:r>
          </a:p>
          <a:p>
            <a:r>
              <a:rPr lang="nl-NL" sz="2000" dirty="0"/>
              <a:t>Onverstaanbaarheid</a:t>
            </a:r>
          </a:p>
          <a:p>
            <a:r>
              <a:rPr lang="nl-NL" sz="2000" dirty="0"/>
              <a:t>Niet duidelijk kunnen maken wat het kind bedoelt</a:t>
            </a:r>
          </a:p>
          <a:p>
            <a:r>
              <a:rPr lang="nl-NL" sz="2000" dirty="0"/>
              <a:t>Het niet begrijpen van opdrachten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1563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E53B98-6990-4BB6-8E90-4B2C413C2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8725" y="964692"/>
            <a:ext cx="9734550" cy="1188720"/>
          </a:xfrm>
        </p:spPr>
        <p:txBody>
          <a:bodyPr/>
          <a:lstStyle/>
          <a:p>
            <a:r>
              <a:rPr lang="nl-NL" dirty="0"/>
              <a:t>Sociale vaardigheden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2C22AF-A22A-4AC3-B0D6-8484B93A7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8725" y="2419350"/>
            <a:ext cx="9734550" cy="4076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/>
              <a:t>Wat zijn sociale vaardigheden?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b="1" dirty="0"/>
              <a:t>Signalen</a:t>
            </a:r>
            <a:r>
              <a:rPr lang="nl-NL" sz="2200" dirty="0"/>
              <a:t> die kunnen duiden op problemen met sociale vaardigheden:</a:t>
            </a:r>
          </a:p>
          <a:p>
            <a:r>
              <a:rPr lang="nl-NL" sz="2200" dirty="0"/>
              <a:t>Moeizaam contact met leeftijdsgenoten</a:t>
            </a:r>
          </a:p>
          <a:p>
            <a:r>
              <a:rPr lang="nl-NL" sz="2200" dirty="0"/>
              <a:t>Het niet herkennen van emoties</a:t>
            </a:r>
          </a:p>
          <a:p>
            <a:r>
              <a:rPr lang="nl-NL" sz="2200" dirty="0"/>
              <a:t>Het niet kunnen inleven in anderen</a:t>
            </a:r>
          </a:p>
          <a:p>
            <a:r>
              <a:rPr lang="nl-NL" sz="2200" dirty="0"/>
              <a:t>Afhankelijkheid</a:t>
            </a:r>
          </a:p>
          <a:p>
            <a:r>
              <a:rPr lang="nl-NL" sz="2200" dirty="0"/>
              <a:t>Teruggetrokkenheid of agressiviteit (in het contact zoeken)</a:t>
            </a:r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15182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E634A8-EE4B-4C78-93EF-B7C6413DB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64692"/>
            <a:ext cx="10086975" cy="1188720"/>
          </a:xfrm>
        </p:spPr>
        <p:txBody>
          <a:bodyPr/>
          <a:lstStyle/>
          <a:p>
            <a:r>
              <a:rPr lang="nl-NL" dirty="0"/>
              <a:t>leervermogen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C7804B-C56E-4AD1-B8ED-35D95C0C6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295526"/>
            <a:ext cx="10086975" cy="4229100"/>
          </a:xfrm>
        </p:spPr>
        <p:txBody>
          <a:bodyPr/>
          <a:lstStyle/>
          <a:p>
            <a:pPr marL="0" indent="0">
              <a:buNone/>
            </a:pPr>
            <a:r>
              <a:rPr lang="nl-NL" sz="2200" dirty="0"/>
              <a:t>Wat wordt er bedoeld met leervermogen?</a:t>
            </a:r>
            <a:br>
              <a:rPr lang="nl-NL" sz="2200" dirty="0"/>
            </a:br>
            <a:endParaRPr lang="nl-NL" sz="2200" dirty="0"/>
          </a:p>
          <a:p>
            <a:pPr marL="0" indent="0">
              <a:buNone/>
            </a:pPr>
            <a:r>
              <a:rPr lang="nl-NL" sz="2200" b="1" dirty="0"/>
              <a:t>Kenmerken</a:t>
            </a:r>
            <a:r>
              <a:rPr lang="nl-NL" sz="2200" dirty="0"/>
              <a:t> van een achterstand in het leervermogen:</a:t>
            </a:r>
          </a:p>
          <a:p>
            <a:r>
              <a:rPr lang="nl-NL" sz="2200" dirty="0"/>
              <a:t>Bang om fouten te maken</a:t>
            </a:r>
          </a:p>
          <a:p>
            <a:r>
              <a:rPr lang="nl-NL" sz="2200" dirty="0"/>
              <a:t>Verdriet en teleurstelling omdat het niet lukt</a:t>
            </a:r>
          </a:p>
          <a:p>
            <a:r>
              <a:rPr lang="nl-NL" sz="2200" dirty="0"/>
              <a:t>Boosheid</a:t>
            </a:r>
          </a:p>
          <a:p>
            <a:r>
              <a:rPr lang="nl-NL" sz="2200" dirty="0"/>
              <a:t>Moeite met het houden van aandacht bij leerstof</a:t>
            </a:r>
          </a:p>
          <a:p>
            <a:r>
              <a:rPr lang="nl-NL" sz="2200" dirty="0"/>
              <a:t>Het hebben van een slecht geheugen</a:t>
            </a:r>
          </a:p>
          <a:p>
            <a:r>
              <a:rPr lang="nl-NL" sz="2200" dirty="0"/>
              <a:t>Enorme inspanning moeten leveren om te kunnen leren</a:t>
            </a:r>
          </a:p>
          <a:p>
            <a:endParaRPr lang="nl-NL" sz="2000" dirty="0"/>
          </a:p>
          <a:p>
            <a:endParaRPr lang="nl-NL" sz="20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539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kket">
  <a:themeElements>
    <a:clrScheme name="Pak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517</Words>
  <Application>Microsoft Office PowerPoint</Application>
  <PresentationFormat>Breedbeeld</PresentationFormat>
  <Paragraphs>127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Pakket</vt:lpstr>
      <vt:lpstr>Beperkingen en stoornissen</vt:lpstr>
      <vt:lpstr>Terugblik vorige les</vt:lpstr>
      <vt:lpstr>Doelen van vandaag</vt:lpstr>
      <vt:lpstr>Aan de slag</vt:lpstr>
      <vt:lpstr>10.2 Signalen</vt:lpstr>
      <vt:lpstr>Motoriek</vt:lpstr>
      <vt:lpstr>Spraak en taal</vt:lpstr>
      <vt:lpstr>Sociale vaardigheden</vt:lpstr>
      <vt:lpstr>leervermogen</vt:lpstr>
      <vt:lpstr>10.3 oorzaak en gevolg</vt:lpstr>
      <vt:lpstr>10.3 Oorzaak en gevolg</vt:lpstr>
      <vt:lpstr>10.3 oorzaak en gevolg</vt:lpstr>
      <vt:lpstr>Aan de slag</vt:lpstr>
      <vt:lpstr>10.7 diagnosticeren met dsm</vt:lpstr>
      <vt:lpstr>Wat is de dsm?</vt:lpstr>
      <vt:lpstr>Huiswerk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Beperkingen en stoornissen</dc:title>
  <dc:creator>Myrthe Langeveld</dc:creator>
  <cp:lastModifiedBy>Myrthe Langeveld</cp:lastModifiedBy>
  <cp:revision>22</cp:revision>
  <dcterms:created xsi:type="dcterms:W3CDTF">2019-09-19T12:56:21Z</dcterms:created>
  <dcterms:modified xsi:type="dcterms:W3CDTF">2019-09-23T10:50:29Z</dcterms:modified>
</cp:coreProperties>
</file>